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0" r:id="rId3"/>
    <p:sldId id="322" r:id="rId4"/>
    <p:sldId id="277" r:id="rId5"/>
    <p:sldId id="276" r:id="rId6"/>
    <p:sldId id="360" r:id="rId7"/>
    <p:sldId id="359" r:id="rId8"/>
    <p:sldId id="361" r:id="rId9"/>
    <p:sldId id="358" r:id="rId10"/>
    <p:sldId id="355" r:id="rId11"/>
    <p:sldId id="357" r:id="rId12"/>
    <p:sldId id="349" r:id="rId13"/>
    <p:sldId id="351" r:id="rId14"/>
    <p:sldId id="352" r:id="rId15"/>
    <p:sldId id="354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16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D591-A1D7-421E-A3BC-07A881459FAE}" type="datetimeFigureOut">
              <a:rPr lang="de-CH" smtClean="0"/>
              <a:t>30.01.21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85AB-B78F-4E8C-AE02-DC690D3C0ED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166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D591-A1D7-421E-A3BC-07A881459FAE}" type="datetimeFigureOut">
              <a:rPr lang="de-CH" smtClean="0"/>
              <a:t>30.01.21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85AB-B78F-4E8C-AE02-DC690D3C0ED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6697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D591-A1D7-421E-A3BC-07A881459FAE}" type="datetimeFigureOut">
              <a:rPr lang="de-CH" smtClean="0"/>
              <a:t>30.01.21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85AB-B78F-4E8C-AE02-DC690D3C0ED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2089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D591-A1D7-421E-A3BC-07A881459FAE}" type="datetimeFigureOut">
              <a:rPr lang="de-CH" smtClean="0"/>
              <a:t>30.01.21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85AB-B78F-4E8C-AE02-DC690D3C0ED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30509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D591-A1D7-421E-A3BC-07A881459FAE}" type="datetimeFigureOut">
              <a:rPr lang="de-CH" smtClean="0"/>
              <a:t>30.01.21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85AB-B78F-4E8C-AE02-DC690D3C0ED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675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D591-A1D7-421E-A3BC-07A881459FAE}" type="datetimeFigureOut">
              <a:rPr lang="de-CH" smtClean="0"/>
              <a:t>30.01.21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85AB-B78F-4E8C-AE02-DC690D3C0ED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6546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D591-A1D7-421E-A3BC-07A881459FAE}" type="datetimeFigureOut">
              <a:rPr lang="de-CH" smtClean="0"/>
              <a:t>30.01.21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85AB-B78F-4E8C-AE02-DC690D3C0ED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37154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D591-A1D7-421E-A3BC-07A881459FAE}" type="datetimeFigureOut">
              <a:rPr lang="de-CH" smtClean="0"/>
              <a:t>30.01.21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85AB-B78F-4E8C-AE02-DC690D3C0ED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620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D591-A1D7-421E-A3BC-07A881459FAE}" type="datetimeFigureOut">
              <a:rPr lang="de-CH" smtClean="0"/>
              <a:t>30.01.21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85AB-B78F-4E8C-AE02-DC690D3C0ED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3586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D591-A1D7-421E-A3BC-07A881459FAE}" type="datetimeFigureOut">
              <a:rPr lang="de-CH" smtClean="0"/>
              <a:t>30.01.21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85AB-B78F-4E8C-AE02-DC690D3C0ED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79364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D591-A1D7-421E-A3BC-07A881459FAE}" type="datetimeFigureOut">
              <a:rPr lang="de-CH" smtClean="0"/>
              <a:t>30.01.21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85AB-B78F-4E8C-AE02-DC690D3C0ED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876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0D591-A1D7-421E-A3BC-07A881459FAE}" type="datetimeFigureOut">
              <a:rPr lang="de-CH" smtClean="0"/>
              <a:t>30.01.21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B85AB-B78F-4E8C-AE02-DC690D3C0ED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7694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9.jp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6" Type="http://schemas.openxmlformats.org/officeDocument/2006/relationships/image" Target="../media/image25.jp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8.jpeg"/><Relationship Id="rId5" Type="http://schemas.openxmlformats.org/officeDocument/2006/relationships/image" Target="../media/image29.png"/><Relationship Id="rId6" Type="http://schemas.openxmlformats.org/officeDocument/2006/relationships/image" Target="../media/image30.jpeg"/><Relationship Id="rId7" Type="http://schemas.openxmlformats.org/officeDocument/2006/relationships/image" Target="../media/image26.png"/><Relationship Id="rId8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5" Type="http://schemas.openxmlformats.org/officeDocument/2006/relationships/image" Target="../media/image5.jp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jpeg"/><Relationship Id="rId5" Type="http://schemas.openxmlformats.org/officeDocument/2006/relationships/image" Target="../media/image16.jp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5375"/>
          </a:xfrm>
        </p:spPr>
        <p:txBody>
          <a:bodyPr/>
          <a:lstStyle/>
          <a:p>
            <a:r>
              <a:rPr lang="de-CH" dirty="0">
                <a:latin typeface="Algerian" panose="04020705040A02060702" pitchFamily="82" charset="0"/>
              </a:rPr>
              <a:t>SEVENTEEN DRAMS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29673" y="2327153"/>
            <a:ext cx="11323782" cy="1655762"/>
          </a:xfrm>
        </p:spPr>
        <p:txBody>
          <a:bodyPr>
            <a:noAutofit/>
          </a:bodyPr>
          <a:lstStyle/>
          <a:p>
            <a:pPr algn="l"/>
            <a:r>
              <a:rPr lang="de-CH" sz="5200" dirty="0">
                <a:latin typeface="Algerian" panose="04020705040A02060702" pitchFamily="82" charset="0"/>
              </a:rPr>
              <a:t>ONLINE TASTING 02. Februar 2021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94" y="1174069"/>
            <a:ext cx="1279176" cy="901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210" y="1174069"/>
            <a:ext cx="1274174" cy="902286"/>
          </a:xfrm>
          <a:prstGeom prst="rect">
            <a:avLst/>
          </a:prstGeom>
        </p:spPr>
      </p:pic>
      <p:pic>
        <p:nvPicPr>
          <p:cNvPr id="8" name="Grafik 7" descr="Ein Bild, das Text, Flasche, Wein, drinnen enthält.&#10;&#10;Automatisch generierte Beschreibung">
            <a:extLst>
              <a:ext uri="{FF2B5EF4-FFF2-40B4-BE49-F238E27FC236}">
                <a16:creationId xmlns:a16="http://schemas.microsoft.com/office/drawing/2014/main" xmlns="" id="{C6597F67-93B9-4CE9-98E8-0B2A55C608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2" y="2996438"/>
            <a:ext cx="5122994" cy="384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95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5375"/>
          </a:xfrm>
        </p:spPr>
        <p:txBody>
          <a:bodyPr/>
          <a:lstStyle/>
          <a:p>
            <a:r>
              <a:rPr lang="de-CH" dirty="0">
                <a:latin typeface="Algerian" panose="04020705040A02060702" pitchFamily="82" charset="0"/>
              </a:rPr>
              <a:t>SEVENTEEN DRAMS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2221649"/>
            <a:ext cx="9144000" cy="1655762"/>
          </a:xfrm>
        </p:spPr>
        <p:txBody>
          <a:bodyPr>
            <a:noAutofit/>
          </a:bodyPr>
          <a:lstStyle/>
          <a:p>
            <a:r>
              <a:rPr lang="de-CH" sz="3800" dirty="0" err="1">
                <a:latin typeface="Algerian" panose="04020705040A02060702" pitchFamily="82" charset="0"/>
              </a:rPr>
              <a:t>aberlour</a:t>
            </a:r>
            <a:r>
              <a:rPr lang="de-CH" sz="3800" dirty="0">
                <a:latin typeface="Algerian" panose="04020705040A02060702" pitchFamily="82" charset="0"/>
              </a:rPr>
              <a:t> </a:t>
            </a:r>
            <a:r>
              <a:rPr lang="de-CH" sz="3800" dirty="0" err="1">
                <a:latin typeface="Algerian" panose="04020705040A02060702" pitchFamily="82" charset="0"/>
              </a:rPr>
              <a:t>Estd</a:t>
            </a:r>
            <a:r>
              <a:rPr lang="de-CH" sz="3800" dirty="0">
                <a:latin typeface="Algerian" panose="04020705040A02060702" pitchFamily="82" charset="0"/>
              </a:rPr>
              <a:t>. 1879</a:t>
            </a:r>
            <a:endParaRPr lang="de-CH" sz="1400" dirty="0">
              <a:latin typeface="Algerian" panose="04020705040A02060702" pitchFamily="82" charset="0"/>
            </a:endParaRPr>
          </a:p>
          <a:p>
            <a:r>
              <a:rPr lang="de-CH" sz="3800" dirty="0" err="1">
                <a:latin typeface="Algerian" panose="04020705040A02060702" pitchFamily="82" charset="0"/>
              </a:rPr>
              <a:t>speyside</a:t>
            </a:r>
            <a:endParaRPr lang="de-CH" sz="3800" dirty="0">
              <a:latin typeface="Algerian" panose="04020705040A02060702" pitchFamily="8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94" y="1174069"/>
            <a:ext cx="1279176" cy="901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210" y="1174069"/>
            <a:ext cx="1274174" cy="90228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3" y="3398227"/>
            <a:ext cx="4472354" cy="335426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303" y="3400428"/>
            <a:ext cx="4469421" cy="335206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963" y="4033472"/>
            <a:ext cx="2980592" cy="223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87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5375"/>
          </a:xfrm>
        </p:spPr>
        <p:txBody>
          <a:bodyPr/>
          <a:lstStyle/>
          <a:p>
            <a:r>
              <a:rPr lang="de-CH" dirty="0">
                <a:latin typeface="Algerian" panose="04020705040A02060702" pitchFamily="82" charset="0"/>
              </a:rPr>
              <a:t>SEVENTEEN DRAMS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2179444"/>
            <a:ext cx="9144000" cy="1655762"/>
          </a:xfrm>
        </p:spPr>
        <p:txBody>
          <a:bodyPr>
            <a:noAutofit/>
          </a:bodyPr>
          <a:lstStyle/>
          <a:p>
            <a:r>
              <a:rPr lang="de-CH" sz="3800" dirty="0" err="1">
                <a:latin typeface="Algerian" panose="04020705040A02060702" pitchFamily="82" charset="0"/>
              </a:rPr>
              <a:t>Aberlour</a:t>
            </a:r>
            <a:r>
              <a:rPr lang="de-CH" sz="3800" dirty="0">
                <a:latin typeface="Algerian" panose="04020705040A02060702" pitchFamily="82" charset="0"/>
              </a:rPr>
              <a:t> 12 Yo </a:t>
            </a:r>
            <a:r>
              <a:rPr lang="de-CH" sz="3800" dirty="0" err="1">
                <a:latin typeface="Algerian" panose="04020705040A02060702" pitchFamily="82" charset="0"/>
              </a:rPr>
              <a:t>duty</a:t>
            </a:r>
            <a:r>
              <a:rPr lang="de-CH" sz="3800" dirty="0">
                <a:latin typeface="Algerian" panose="04020705040A02060702" pitchFamily="82" charset="0"/>
              </a:rPr>
              <a:t> </a:t>
            </a:r>
            <a:r>
              <a:rPr lang="de-CH" sz="3800" dirty="0" err="1">
                <a:latin typeface="Algerian" panose="04020705040A02060702" pitchFamily="82" charset="0"/>
              </a:rPr>
              <a:t>paid</a:t>
            </a:r>
            <a:r>
              <a:rPr lang="de-CH" sz="3800" dirty="0">
                <a:latin typeface="Algerian" panose="04020705040A02060702" pitchFamily="82" charset="0"/>
              </a:rPr>
              <a:t>       </a:t>
            </a:r>
            <a:r>
              <a:rPr lang="de-CH" sz="3800" dirty="0" err="1">
                <a:latin typeface="Algerian" panose="04020705040A02060702" pitchFamily="82" charset="0"/>
              </a:rPr>
              <a:t>sherry</a:t>
            </a:r>
            <a:r>
              <a:rPr lang="de-CH" sz="3800" dirty="0">
                <a:latin typeface="Algerian" panose="04020705040A02060702" pitchFamily="82" charset="0"/>
              </a:rPr>
              <a:t> </a:t>
            </a:r>
            <a:r>
              <a:rPr lang="de-CH" sz="3800" dirty="0" err="1">
                <a:latin typeface="Algerian" panose="04020705040A02060702" pitchFamily="82" charset="0"/>
              </a:rPr>
              <a:t>cask</a:t>
            </a:r>
            <a:r>
              <a:rPr lang="de-CH" sz="3800" dirty="0">
                <a:latin typeface="Algerian" panose="04020705040A02060702" pitchFamily="82" charset="0"/>
              </a:rPr>
              <a:t> </a:t>
            </a:r>
            <a:r>
              <a:rPr lang="de-CH" sz="3800" dirty="0" err="1">
                <a:latin typeface="Algerian" panose="04020705040A02060702" pitchFamily="82" charset="0"/>
              </a:rPr>
              <a:t>matured</a:t>
            </a:r>
            <a:r>
              <a:rPr lang="de-CH" sz="3800" dirty="0">
                <a:latin typeface="Algerian" panose="04020705040A02060702" pitchFamily="82" charset="0"/>
              </a:rPr>
              <a:t>  40%</a:t>
            </a:r>
          </a:p>
          <a:p>
            <a:endParaRPr lang="de-CH" sz="3800" dirty="0">
              <a:latin typeface="Algerian" panose="04020705040A02060702" pitchFamily="8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94" y="1174069"/>
            <a:ext cx="1279176" cy="901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210" y="1174069"/>
            <a:ext cx="1274174" cy="902286"/>
          </a:xfrm>
          <a:prstGeom prst="rect">
            <a:avLst/>
          </a:prstGeom>
        </p:spPr>
      </p:pic>
      <p:pic>
        <p:nvPicPr>
          <p:cNvPr id="7" name="Grafik 6" descr="Ein Bild, das Text, drinnen, aus Holz enthält.&#10;&#10;Automatisch generierte Beschreibung">
            <a:extLst>
              <a:ext uri="{FF2B5EF4-FFF2-40B4-BE49-F238E27FC236}">
                <a16:creationId xmlns:a16="http://schemas.microsoft.com/office/drawing/2014/main" xmlns="" id="{45A6D4C6-CE36-4D95-899D-26C52C49EB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236" y="3206838"/>
            <a:ext cx="4799527" cy="359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60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5375"/>
          </a:xfrm>
        </p:spPr>
        <p:txBody>
          <a:bodyPr/>
          <a:lstStyle/>
          <a:p>
            <a:r>
              <a:rPr lang="de-CH" dirty="0">
                <a:latin typeface="Algerian" panose="04020705040A02060702" pitchFamily="82" charset="0"/>
              </a:rPr>
              <a:t>SEVENTEEN DRAMS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2221649"/>
            <a:ext cx="9144000" cy="1655762"/>
          </a:xfrm>
        </p:spPr>
        <p:txBody>
          <a:bodyPr>
            <a:noAutofit/>
          </a:bodyPr>
          <a:lstStyle/>
          <a:p>
            <a:r>
              <a:rPr lang="de-CH" sz="3800" dirty="0" err="1">
                <a:latin typeface="Algerian" panose="04020705040A02060702" pitchFamily="82" charset="0"/>
              </a:rPr>
              <a:t>glenburgie</a:t>
            </a:r>
            <a:r>
              <a:rPr lang="de-CH" sz="3800" dirty="0">
                <a:latin typeface="Algerian" panose="04020705040A02060702" pitchFamily="82" charset="0"/>
              </a:rPr>
              <a:t> </a:t>
            </a:r>
            <a:r>
              <a:rPr lang="de-CH" sz="3800" dirty="0" err="1">
                <a:latin typeface="Algerian" panose="04020705040A02060702" pitchFamily="82" charset="0"/>
              </a:rPr>
              <a:t>Estd</a:t>
            </a:r>
            <a:r>
              <a:rPr lang="de-CH" sz="3800" dirty="0">
                <a:latin typeface="Algerian" panose="04020705040A02060702" pitchFamily="82" charset="0"/>
              </a:rPr>
              <a:t>. 1810</a:t>
            </a:r>
          </a:p>
          <a:p>
            <a:r>
              <a:rPr lang="de-CH" sz="3800" dirty="0" err="1">
                <a:latin typeface="Algerian" panose="04020705040A02060702" pitchFamily="82" charset="0"/>
              </a:rPr>
              <a:t>Speyside</a:t>
            </a:r>
            <a:endParaRPr lang="de-CH" sz="3800" dirty="0">
              <a:latin typeface="Algerian" panose="04020705040A02060702" pitchFamily="8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94" y="1174069"/>
            <a:ext cx="1279176" cy="901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210" y="1174069"/>
            <a:ext cx="1274174" cy="90228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756" y="3804589"/>
            <a:ext cx="4647497" cy="232374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" y="2870087"/>
            <a:ext cx="2866292" cy="183605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" y="4840423"/>
            <a:ext cx="2866292" cy="190047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1546" y="3568306"/>
            <a:ext cx="3408319" cy="282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76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5375"/>
          </a:xfrm>
        </p:spPr>
        <p:txBody>
          <a:bodyPr/>
          <a:lstStyle/>
          <a:p>
            <a:r>
              <a:rPr lang="de-CH" dirty="0">
                <a:latin typeface="Algerian" panose="04020705040A02060702" pitchFamily="82" charset="0"/>
              </a:rPr>
              <a:t>SEVENTEEN DRAMS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04546" y="2179444"/>
            <a:ext cx="9700838" cy="1655762"/>
          </a:xfrm>
        </p:spPr>
        <p:txBody>
          <a:bodyPr>
            <a:noAutofit/>
          </a:bodyPr>
          <a:lstStyle/>
          <a:p>
            <a:r>
              <a:rPr lang="de-CH" sz="3800" dirty="0">
                <a:latin typeface="Algerian" panose="04020705040A02060702" pitchFamily="82" charset="0"/>
              </a:rPr>
              <a:t>Hart </a:t>
            </a:r>
            <a:r>
              <a:rPr lang="de-CH" sz="3800" dirty="0" err="1">
                <a:latin typeface="Algerian" panose="04020705040A02060702" pitchFamily="82" charset="0"/>
              </a:rPr>
              <a:t>brothers</a:t>
            </a:r>
            <a:r>
              <a:rPr lang="de-CH" sz="3800" dirty="0">
                <a:latin typeface="Algerian" panose="04020705040A02060702" pitchFamily="82" charset="0"/>
              </a:rPr>
              <a:t> </a:t>
            </a:r>
            <a:r>
              <a:rPr lang="de-CH" sz="3800" dirty="0" err="1">
                <a:latin typeface="Algerian" panose="04020705040A02060702" pitchFamily="82" charset="0"/>
              </a:rPr>
              <a:t>for</a:t>
            </a:r>
            <a:r>
              <a:rPr lang="de-CH" sz="3800" dirty="0">
                <a:latin typeface="Algerian" panose="04020705040A02060702" pitchFamily="82" charset="0"/>
              </a:rPr>
              <a:t> </a:t>
            </a:r>
            <a:r>
              <a:rPr lang="de-CH" sz="3800" dirty="0" err="1">
                <a:latin typeface="Algerian" panose="04020705040A02060702" pitchFamily="82" charset="0"/>
              </a:rPr>
              <a:t>langatun</a:t>
            </a:r>
            <a:r>
              <a:rPr lang="de-CH" sz="3800" dirty="0">
                <a:latin typeface="Algerian" panose="04020705040A02060702" pitchFamily="82" charset="0"/>
              </a:rPr>
              <a:t> </a:t>
            </a:r>
            <a:r>
              <a:rPr lang="de-CH" sz="3800" dirty="0" err="1">
                <a:latin typeface="Algerian" panose="04020705040A02060702" pitchFamily="82" charset="0"/>
              </a:rPr>
              <a:t>Glenburgie</a:t>
            </a:r>
            <a:r>
              <a:rPr lang="de-CH" sz="3800" dirty="0">
                <a:latin typeface="Algerian" panose="04020705040A02060702" pitchFamily="82" charset="0"/>
              </a:rPr>
              <a:t> 11yo 2008/2019 57.5%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94" y="1174069"/>
            <a:ext cx="1279176" cy="901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210" y="1174069"/>
            <a:ext cx="1274174" cy="902286"/>
          </a:xfrm>
          <a:prstGeom prst="rect">
            <a:avLst/>
          </a:prstGeom>
        </p:spPr>
      </p:pic>
      <p:pic>
        <p:nvPicPr>
          <p:cNvPr id="8" name="Grafik 7" descr="Ein Bild, das Text, Flasche, drinnen, aus Holz enthält.&#10;&#10;Automatisch generierte Beschreibung">
            <a:extLst>
              <a:ext uri="{FF2B5EF4-FFF2-40B4-BE49-F238E27FC236}">
                <a16:creationId xmlns:a16="http://schemas.microsoft.com/office/drawing/2014/main" xmlns="" id="{109E04C0-52F8-42DD-A074-755F1DCCA2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5" y="3207647"/>
            <a:ext cx="4849968" cy="363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05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5375"/>
          </a:xfrm>
        </p:spPr>
        <p:txBody>
          <a:bodyPr/>
          <a:lstStyle/>
          <a:p>
            <a:r>
              <a:rPr lang="de-CH" dirty="0">
                <a:latin typeface="Algerian" panose="04020705040A02060702" pitchFamily="82" charset="0"/>
              </a:rPr>
              <a:t>SEVENTEEN DRAMS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2221649"/>
            <a:ext cx="9144000" cy="1655762"/>
          </a:xfrm>
        </p:spPr>
        <p:txBody>
          <a:bodyPr>
            <a:noAutofit/>
          </a:bodyPr>
          <a:lstStyle/>
          <a:p>
            <a:r>
              <a:rPr lang="de-CH" sz="3800" dirty="0" err="1">
                <a:latin typeface="Algerian" panose="04020705040A02060702" pitchFamily="82" charset="0"/>
              </a:rPr>
              <a:t>glendronach</a:t>
            </a:r>
            <a:r>
              <a:rPr lang="de-CH" sz="3800" dirty="0">
                <a:latin typeface="Algerian" panose="04020705040A02060702" pitchFamily="82" charset="0"/>
              </a:rPr>
              <a:t> </a:t>
            </a:r>
            <a:r>
              <a:rPr lang="de-CH" sz="3800" dirty="0" err="1">
                <a:latin typeface="Algerian" panose="04020705040A02060702" pitchFamily="82" charset="0"/>
              </a:rPr>
              <a:t>Estd</a:t>
            </a:r>
            <a:r>
              <a:rPr lang="de-CH" sz="3800" dirty="0">
                <a:latin typeface="Algerian" panose="04020705040A02060702" pitchFamily="82" charset="0"/>
              </a:rPr>
              <a:t>. 1826</a:t>
            </a:r>
          </a:p>
          <a:p>
            <a:r>
              <a:rPr lang="de-CH" sz="3800" dirty="0">
                <a:latin typeface="Algerian" panose="04020705040A02060702" pitchFamily="82" charset="0"/>
              </a:rPr>
              <a:t>Eastern </a:t>
            </a:r>
            <a:r>
              <a:rPr lang="de-CH" sz="3800" dirty="0" err="1">
                <a:latin typeface="Algerian" panose="04020705040A02060702" pitchFamily="82" charset="0"/>
              </a:rPr>
              <a:t>highlands</a:t>
            </a:r>
            <a:endParaRPr lang="de-CH" sz="3800" dirty="0">
              <a:latin typeface="Algerian" panose="04020705040A02060702" pitchFamily="8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94" y="1174069"/>
            <a:ext cx="1279176" cy="901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210" y="1174069"/>
            <a:ext cx="1274174" cy="90228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757" y="4712676"/>
            <a:ext cx="3110408" cy="207461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32" y="2897810"/>
            <a:ext cx="2628900" cy="174307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978" y="4738888"/>
            <a:ext cx="3576650" cy="201186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556" y="3877411"/>
            <a:ext cx="2674025" cy="221944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049" y="2911620"/>
            <a:ext cx="2534419" cy="168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50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5375"/>
          </a:xfrm>
        </p:spPr>
        <p:txBody>
          <a:bodyPr/>
          <a:lstStyle/>
          <a:p>
            <a:r>
              <a:rPr lang="de-CH" dirty="0">
                <a:latin typeface="Algerian" panose="04020705040A02060702" pitchFamily="82" charset="0"/>
              </a:rPr>
              <a:t>SEVENTEEN DRAMS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83578" y="2179444"/>
            <a:ext cx="11570676" cy="1655762"/>
          </a:xfrm>
        </p:spPr>
        <p:txBody>
          <a:bodyPr>
            <a:noAutofit/>
          </a:bodyPr>
          <a:lstStyle/>
          <a:p>
            <a:r>
              <a:rPr lang="de-CH" sz="3800" dirty="0">
                <a:latin typeface="Algerian" panose="04020705040A02060702" pitchFamily="82" charset="0"/>
              </a:rPr>
              <a:t>Hart </a:t>
            </a:r>
            <a:r>
              <a:rPr lang="de-CH" sz="3800" dirty="0" err="1">
                <a:latin typeface="Algerian" panose="04020705040A02060702" pitchFamily="82" charset="0"/>
              </a:rPr>
              <a:t>brothers</a:t>
            </a:r>
            <a:r>
              <a:rPr lang="de-CH" sz="3800" dirty="0">
                <a:latin typeface="Algerian" panose="04020705040A02060702" pitchFamily="82" charset="0"/>
              </a:rPr>
              <a:t> </a:t>
            </a:r>
            <a:r>
              <a:rPr lang="de-CH" sz="3800" dirty="0" err="1">
                <a:latin typeface="Algerian" panose="04020705040A02060702" pitchFamily="82" charset="0"/>
              </a:rPr>
              <a:t>for</a:t>
            </a:r>
            <a:r>
              <a:rPr lang="de-CH" sz="3800" dirty="0">
                <a:latin typeface="Algerian" panose="04020705040A02060702" pitchFamily="82" charset="0"/>
              </a:rPr>
              <a:t> </a:t>
            </a:r>
            <a:r>
              <a:rPr lang="de-CH" sz="3800" dirty="0" err="1">
                <a:latin typeface="Algerian" panose="04020705040A02060702" pitchFamily="82" charset="0"/>
              </a:rPr>
              <a:t>langatun</a:t>
            </a:r>
            <a:r>
              <a:rPr lang="de-CH" sz="3800" dirty="0">
                <a:latin typeface="Algerian" panose="04020705040A02060702" pitchFamily="82" charset="0"/>
              </a:rPr>
              <a:t>      </a:t>
            </a:r>
            <a:r>
              <a:rPr lang="de-CH" sz="3800" dirty="0" err="1">
                <a:latin typeface="Algerian" panose="04020705040A02060702" pitchFamily="82" charset="0"/>
              </a:rPr>
              <a:t>Glendronach</a:t>
            </a:r>
            <a:r>
              <a:rPr lang="de-CH" sz="3800" dirty="0">
                <a:latin typeface="Algerian" panose="04020705040A02060702" pitchFamily="82" charset="0"/>
              </a:rPr>
              <a:t> 10yo 2009/2019 58.1%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94" y="1174069"/>
            <a:ext cx="1279176" cy="901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210" y="1174069"/>
            <a:ext cx="1274174" cy="902286"/>
          </a:xfrm>
          <a:prstGeom prst="rect">
            <a:avLst/>
          </a:prstGeom>
        </p:spPr>
      </p:pic>
      <p:pic>
        <p:nvPicPr>
          <p:cNvPr id="8" name="Grafik 7" descr="Ein Bild, das Text, Flasche, Tisch, drinnen enthält.&#10;&#10;Automatisch generierte Beschreibung">
            <a:extLst>
              <a:ext uri="{FF2B5EF4-FFF2-40B4-BE49-F238E27FC236}">
                <a16:creationId xmlns:a16="http://schemas.microsoft.com/office/drawing/2014/main" xmlns="" id="{D8E2D256-9017-42D0-B142-0E4D597C40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585" y="3251916"/>
            <a:ext cx="4789891" cy="359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8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5375"/>
          </a:xfrm>
        </p:spPr>
        <p:txBody>
          <a:bodyPr/>
          <a:lstStyle/>
          <a:p>
            <a:r>
              <a:rPr lang="de-CH" dirty="0">
                <a:latin typeface="Algerian" panose="04020705040A02060702" pitchFamily="82" charset="0"/>
              </a:rPr>
              <a:t>SEVENTEEN DRAMS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2221649"/>
            <a:ext cx="9144000" cy="1655762"/>
          </a:xfrm>
        </p:spPr>
        <p:txBody>
          <a:bodyPr>
            <a:noAutofit/>
          </a:bodyPr>
          <a:lstStyle/>
          <a:p>
            <a:r>
              <a:rPr lang="de-CH" sz="3800" dirty="0" err="1">
                <a:latin typeface="Algerian" panose="04020705040A02060702" pitchFamily="82" charset="0"/>
              </a:rPr>
              <a:t>knockdhu</a:t>
            </a:r>
            <a:r>
              <a:rPr lang="de-CH" sz="3800" dirty="0">
                <a:latin typeface="Algerian" panose="04020705040A02060702" pitchFamily="82" charset="0"/>
              </a:rPr>
              <a:t> </a:t>
            </a:r>
            <a:r>
              <a:rPr lang="de-CH" sz="3800" dirty="0" err="1">
                <a:latin typeface="Algerian" panose="04020705040A02060702" pitchFamily="82" charset="0"/>
              </a:rPr>
              <a:t>Estd</a:t>
            </a:r>
            <a:r>
              <a:rPr lang="de-CH" sz="3800" dirty="0">
                <a:latin typeface="Algerian" panose="04020705040A02060702" pitchFamily="82" charset="0"/>
              </a:rPr>
              <a:t>. 1893               </a:t>
            </a:r>
            <a:r>
              <a:rPr lang="de-CH" sz="3800" dirty="0" err="1">
                <a:latin typeface="Algerian" panose="04020705040A02060702" pitchFamily="82" charset="0"/>
              </a:rPr>
              <a:t>highlands</a:t>
            </a:r>
            <a:endParaRPr lang="de-CH" sz="3800" dirty="0">
              <a:latin typeface="Algerian" panose="04020705040A02060702" pitchFamily="8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94" y="1174069"/>
            <a:ext cx="1279176" cy="901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210" y="1174069"/>
            <a:ext cx="1274174" cy="902286"/>
          </a:xfrm>
          <a:prstGeom prst="rect">
            <a:avLst/>
          </a:prstGeom>
        </p:spPr>
      </p:pic>
      <p:pic>
        <p:nvPicPr>
          <p:cNvPr id="7" name="Grafik 6" descr="Ein Bild, das Text, Himmel, draußen, Gras enthält.&#10;&#10;Automatisch generierte Beschreibung">
            <a:extLst>
              <a:ext uri="{FF2B5EF4-FFF2-40B4-BE49-F238E27FC236}">
                <a16:creationId xmlns:a16="http://schemas.microsoft.com/office/drawing/2014/main" xmlns="" id="{FE80A489-994D-4ED5-9308-F8AFEC54A6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3" y="3604350"/>
            <a:ext cx="3998957" cy="2652086"/>
          </a:xfrm>
          <a:prstGeom prst="rect">
            <a:avLst/>
          </a:prstGeom>
        </p:spPr>
      </p:pic>
      <p:pic>
        <p:nvPicPr>
          <p:cNvPr id="9" name="Grafik 8" descr="Ein Bild, das Himmel, draußen, Baum, Gebäude enthält.&#10;&#10;Automatisch generierte Beschreibung">
            <a:extLst>
              <a:ext uri="{FF2B5EF4-FFF2-40B4-BE49-F238E27FC236}">
                <a16:creationId xmlns:a16="http://schemas.microsoft.com/office/drawing/2014/main" xmlns="" id="{926BE34A-9A39-48F3-9883-8263CB04B6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725" y="3604349"/>
            <a:ext cx="3975023" cy="2652086"/>
          </a:xfrm>
          <a:prstGeom prst="rect">
            <a:avLst/>
          </a:prstGeom>
        </p:spPr>
      </p:pic>
      <p:pic>
        <p:nvPicPr>
          <p:cNvPr id="11" name="Grafik 10" descr="Ein Bild, das Gras, Gebäude, Himmel, draußen enthält.&#10;&#10;Automatisch generierte Beschreibung">
            <a:extLst>
              <a:ext uri="{FF2B5EF4-FFF2-40B4-BE49-F238E27FC236}">
                <a16:creationId xmlns:a16="http://schemas.microsoft.com/office/drawing/2014/main" xmlns="" id="{D84F5545-F9FD-47C4-9498-6D150D8885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874" y="3604349"/>
            <a:ext cx="3982251" cy="265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85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5375"/>
          </a:xfrm>
        </p:spPr>
        <p:txBody>
          <a:bodyPr/>
          <a:lstStyle/>
          <a:p>
            <a:r>
              <a:rPr lang="de-CH" dirty="0">
                <a:latin typeface="Algerian" panose="04020705040A02060702" pitchFamily="82" charset="0"/>
              </a:rPr>
              <a:t>SEVENTEEN DRAMS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0761" y="2179444"/>
            <a:ext cx="11442878" cy="1655762"/>
          </a:xfrm>
        </p:spPr>
        <p:txBody>
          <a:bodyPr>
            <a:noAutofit/>
          </a:bodyPr>
          <a:lstStyle/>
          <a:p>
            <a:r>
              <a:rPr lang="de-CH" sz="3800" dirty="0">
                <a:latin typeface="Algerian" panose="04020705040A02060702" pitchFamily="82" charset="0"/>
              </a:rPr>
              <a:t>KNOCKDHU 2008 11yo </a:t>
            </a:r>
            <a:r>
              <a:rPr lang="de-CH" sz="3800" dirty="0" err="1">
                <a:latin typeface="Algerian" panose="04020705040A02060702" pitchFamily="82" charset="0"/>
              </a:rPr>
              <a:t>signatory</a:t>
            </a:r>
            <a:r>
              <a:rPr lang="de-CH" sz="3800" dirty="0">
                <a:latin typeface="Algerian" panose="04020705040A02060702" pitchFamily="82" charset="0"/>
              </a:rPr>
              <a:t> </a:t>
            </a:r>
            <a:r>
              <a:rPr lang="de-CH" sz="3800" dirty="0" err="1">
                <a:latin typeface="Algerian" panose="04020705040A02060702" pitchFamily="82" charset="0"/>
              </a:rPr>
              <a:t>for</a:t>
            </a:r>
            <a:r>
              <a:rPr lang="de-CH" sz="3800" dirty="0">
                <a:latin typeface="Algerian" panose="04020705040A02060702" pitchFamily="82" charset="0"/>
              </a:rPr>
              <a:t> </a:t>
            </a:r>
            <a:r>
              <a:rPr lang="de-CH" sz="3800" dirty="0" err="1">
                <a:latin typeface="Algerian" panose="04020705040A02060702" pitchFamily="82" charset="0"/>
              </a:rPr>
              <a:t>waldhaus</a:t>
            </a:r>
            <a:r>
              <a:rPr lang="de-CH" sz="3800" dirty="0">
                <a:latin typeface="Algerian" panose="04020705040A02060702" pitchFamily="82" charset="0"/>
              </a:rPr>
              <a:t> </a:t>
            </a:r>
            <a:r>
              <a:rPr lang="de-CH" sz="3800" dirty="0" err="1">
                <a:latin typeface="Algerian" panose="04020705040A02060702" pitchFamily="82" charset="0"/>
              </a:rPr>
              <a:t>cask</a:t>
            </a:r>
            <a:r>
              <a:rPr lang="de-CH" sz="3800" dirty="0">
                <a:latin typeface="Algerian" panose="04020705040A02060702" pitchFamily="82" charset="0"/>
              </a:rPr>
              <a:t> </a:t>
            </a:r>
            <a:r>
              <a:rPr lang="de-CH" sz="3800" dirty="0" err="1">
                <a:latin typeface="Algerian" panose="04020705040A02060702" pitchFamily="82" charset="0"/>
              </a:rPr>
              <a:t>no</a:t>
            </a:r>
            <a:r>
              <a:rPr lang="de-CH" sz="3800" dirty="0">
                <a:latin typeface="Algerian" panose="04020705040A02060702" pitchFamily="82" charset="0"/>
              </a:rPr>
              <a:t>. 11 </a:t>
            </a:r>
            <a:r>
              <a:rPr lang="de-CH" sz="3800" dirty="0" err="1">
                <a:latin typeface="Algerian" panose="04020705040A02060702" pitchFamily="82" charset="0"/>
              </a:rPr>
              <a:t>bottle</a:t>
            </a:r>
            <a:r>
              <a:rPr lang="de-CH" sz="3800" dirty="0">
                <a:latin typeface="Algerian" panose="04020705040A02060702" pitchFamily="82" charset="0"/>
              </a:rPr>
              <a:t> 59 </a:t>
            </a:r>
            <a:r>
              <a:rPr lang="de-CH" sz="3800" dirty="0" err="1">
                <a:latin typeface="Algerian" panose="04020705040A02060702" pitchFamily="82" charset="0"/>
              </a:rPr>
              <a:t>of</a:t>
            </a:r>
            <a:r>
              <a:rPr lang="de-CH" sz="3800" dirty="0">
                <a:latin typeface="Algerian" panose="04020705040A02060702" pitchFamily="82" charset="0"/>
              </a:rPr>
              <a:t> 762 46%</a:t>
            </a:r>
          </a:p>
          <a:p>
            <a:endParaRPr lang="de-CH" sz="3800" dirty="0">
              <a:latin typeface="Algerian" panose="04020705040A02060702" pitchFamily="8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94" y="1174069"/>
            <a:ext cx="1279176" cy="901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210" y="1174069"/>
            <a:ext cx="1274174" cy="902286"/>
          </a:xfrm>
          <a:prstGeom prst="rect">
            <a:avLst/>
          </a:prstGeom>
        </p:spPr>
      </p:pic>
      <p:pic>
        <p:nvPicPr>
          <p:cNvPr id="8" name="Grafik 7" descr="Ein Bild, das drinnen, aus Holz, Vorhang, Bier enthält.&#10;&#10;Automatisch generierte Beschreibung">
            <a:extLst>
              <a:ext uri="{FF2B5EF4-FFF2-40B4-BE49-F238E27FC236}">
                <a16:creationId xmlns:a16="http://schemas.microsoft.com/office/drawing/2014/main" xmlns="" id="{7216FA81-C2F0-46EB-AA59-A2AC4F0E73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03" y="3214889"/>
            <a:ext cx="4788794" cy="359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7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5375"/>
          </a:xfrm>
        </p:spPr>
        <p:txBody>
          <a:bodyPr/>
          <a:lstStyle/>
          <a:p>
            <a:r>
              <a:rPr lang="de-CH" dirty="0">
                <a:latin typeface="Algerian" panose="04020705040A02060702" pitchFamily="82" charset="0"/>
              </a:rPr>
              <a:t>SEVENTEEN DRAMS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2221649"/>
            <a:ext cx="9144000" cy="1655762"/>
          </a:xfrm>
        </p:spPr>
        <p:txBody>
          <a:bodyPr>
            <a:noAutofit/>
          </a:bodyPr>
          <a:lstStyle/>
          <a:p>
            <a:r>
              <a:rPr lang="de-CH" sz="3800" dirty="0">
                <a:latin typeface="Algerian" panose="04020705040A02060702" pitchFamily="82" charset="0"/>
              </a:rPr>
              <a:t>The </a:t>
            </a:r>
            <a:r>
              <a:rPr lang="de-CH" sz="3800" dirty="0" err="1">
                <a:latin typeface="Algerian" panose="04020705040A02060702" pitchFamily="82" charset="0"/>
              </a:rPr>
              <a:t>balvenie</a:t>
            </a:r>
            <a:r>
              <a:rPr lang="de-CH" sz="3800" dirty="0">
                <a:latin typeface="Algerian" panose="04020705040A02060702" pitchFamily="82" charset="0"/>
              </a:rPr>
              <a:t> </a:t>
            </a:r>
            <a:r>
              <a:rPr lang="de-CH" sz="3800" dirty="0" err="1">
                <a:latin typeface="Algerian" panose="04020705040A02060702" pitchFamily="82" charset="0"/>
              </a:rPr>
              <a:t>Estd</a:t>
            </a:r>
            <a:r>
              <a:rPr lang="de-CH" sz="3800" dirty="0">
                <a:latin typeface="Algerian" panose="04020705040A02060702" pitchFamily="82" charset="0"/>
              </a:rPr>
              <a:t>. 1892        Speyside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94" y="1174069"/>
            <a:ext cx="1279176" cy="901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210" y="1174069"/>
            <a:ext cx="1274174" cy="902286"/>
          </a:xfrm>
          <a:prstGeom prst="rect">
            <a:avLst/>
          </a:prstGeom>
        </p:spPr>
      </p:pic>
      <p:pic>
        <p:nvPicPr>
          <p:cNvPr id="7" name="Grafik 6" descr="Ein Bild, das Gras, draußen, Himmel, Feld enthält.&#10;&#10;Automatisch generierte Beschreibung">
            <a:extLst>
              <a:ext uri="{FF2B5EF4-FFF2-40B4-BE49-F238E27FC236}">
                <a16:creationId xmlns:a16="http://schemas.microsoft.com/office/drawing/2014/main" xmlns="" id="{39AE9B14-D46F-4C65-8F66-351EF7405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60" y="3429000"/>
            <a:ext cx="6191250" cy="3133725"/>
          </a:xfrm>
          <a:prstGeom prst="rect">
            <a:avLst/>
          </a:prstGeom>
        </p:spPr>
      </p:pic>
      <p:pic>
        <p:nvPicPr>
          <p:cNvPr id="9" name="Grafik 8" descr="Ein Bild, das Gras, draußen, Himmel, Haus enthält.&#10;&#10;Automatisch generierte Beschreibung">
            <a:extLst>
              <a:ext uri="{FF2B5EF4-FFF2-40B4-BE49-F238E27FC236}">
                <a16:creationId xmlns:a16="http://schemas.microsoft.com/office/drawing/2014/main" xmlns="" id="{2F280D3B-9FD5-46E6-AE28-0B3533E020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" y="3760631"/>
            <a:ext cx="3090930" cy="2318197"/>
          </a:xfrm>
          <a:prstGeom prst="rect">
            <a:avLst/>
          </a:prstGeom>
        </p:spPr>
      </p:pic>
      <p:pic>
        <p:nvPicPr>
          <p:cNvPr id="13" name="Grafik 12" descr="Ein Bild, das Gebäude, Himmel, draußen, Haus enthält.&#10;&#10;Automatisch generierte Beschreibung">
            <a:extLst>
              <a:ext uri="{FF2B5EF4-FFF2-40B4-BE49-F238E27FC236}">
                <a16:creationId xmlns:a16="http://schemas.microsoft.com/office/drawing/2014/main" xmlns="" id="{531DC402-DF62-407C-AD93-EA82E93D2A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289" y="3968588"/>
            <a:ext cx="2693558" cy="211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17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5375"/>
          </a:xfrm>
        </p:spPr>
        <p:txBody>
          <a:bodyPr/>
          <a:lstStyle/>
          <a:p>
            <a:r>
              <a:rPr lang="de-CH" dirty="0">
                <a:latin typeface="Algerian" panose="04020705040A02060702" pitchFamily="82" charset="0"/>
              </a:rPr>
              <a:t>SEVENTEEN DRAMS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2179444"/>
            <a:ext cx="9144000" cy="1655762"/>
          </a:xfrm>
        </p:spPr>
        <p:txBody>
          <a:bodyPr>
            <a:noAutofit/>
          </a:bodyPr>
          <a:lstStyle/>
          <a:p>
            <a:r>
              <a:rPr lang="de-CH" sz="3800" dirty="0" err="1">
                <a:latin typeface="Algerian" panose="04020705040A02060702" pitchFamily="82" charset="0"/>
              </a:rPr>
              <a:t>Balvenie</a:t>
            </a:r>
            <a:r>
              <a:rPr lang="de-CH" sz="3800" dirty="0">
                <a:latin typeface="Algerian" panose="04020705040A02060702" pitchFamily="82" charset="0"/>
              </a:rPr>
              <a:t> SINGLE BARREL 12y0     </a:t>
            </a:r>
            <a:r>
              <a:rPr lang="de-CH" sz="3800" dirty="0" err="1">
                <a:latin typeface="Algerian" panose="04020705040A02060702" pitchFamily="82" charset="0"/>
              </a:rPr>
              <a:t>Cask</a:t>
            </a:r>
            <a:r>
              <a:rPr lang="de-CH" sz="3800" dirty="0">
                <a:latin typeface="Algerian" panose="04020705040A02060702" pitchFamily="82" charset="0"/>
              </a:rPr>
              <a:t> </a:t>
            </a:r>
            <a:r>
              <a:rPr lang="de-CH" sz="3800" dirty="0" err="1">
                <a:latin typeface="Algerian" panose="04020705040A02060702" pitchFamily="82" charset="0"/>
              </a:rPr>
              <a:t>no</a:t>
            </a:r>
            <a:r>
              <a:rPr lang="de-CH" sz="3800" dirty="0">
                <a:latin typeface="Algerian" panose="04020705040A02060702" pitchFamily="82" charset="0"/>
              </a:rPr>
              <a:t>. 4615 Bottle </a:t>
            </a:r>
            <a:r>
              <a:rPr lang="de-CH" sz="3800" dirty="0" err="1">
                <a:latin typeface="Algerian" panose="04020705040A02060702" pitchFamily="82" charset="0"/>
              </a:rPr>
              <a:t>no</a:t>
            </a:r>
            <a:r>
              <a:rPr lang="de-CH" sz="3800" dirty="0">
                <a:latin typeface="Algerian" panose="04020705040A02060702" pitchFamily="82" charset="0"/>
              </a:rPr>
              <a:t>. 112 47.8%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94" y="1174069"/>
            <a:ext cx="1279176" cy="901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210" y="1174069"/>
            <a:ext cx="1274174" cy="902286"/>
          </a:xfrm>
          <a:prstGeom prst="rect">
            <a:avLst/>
          </a:prstGeom>
        </p:spPr>
      </p:pic>
      <p:pic>
        <p:nvPicPr>
          <p:cNvPr id="8" name="Grafik 7" descr="Ein Bild, das Text, drinnen, aus Holz, Flasche enthält.&#10;&#10;Automatisch generierte Beschreibung">
            <a:extLst>
              <a:ext uri="{FF2B5EF4-FFF2-40B4-BE49-F238E27FC236}">
                <a16:creationId xmlns:a16="http://schemas.microsoft.com/office/drawing/2014/main" xmlns="" id="{775B892B-38A0-4C19-A942-E981B091CB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175" y="3219718"/>
            <a:ext cx="4842458" cy="363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52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5375"/>
          </a:xfrm>
        </p:spPr>
        <p:txBody>
          <a:bodyPr/>
          <a:lstStyle/>
          <a:p>
            <a:r>
              <a:rPr lang="de-CH" dirty="0">
                <a:latin typeface="Algerian" panose="04020705040A02060702" pitchFamily="82" charset="0"/>
              </a:rPr>
              <a:t>SEVENTEEN DRAMS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2221649"/>
            <a:ext cx="9144000" cy="1655762"/>
          </a:xfrm>
        </p:spPr>
        <p:txBody>
          <a:bodyPr>
            <a:noAutofit/>
          </a:bodyPr>
          <a:lstStyle/>
          <a:p>
            <a:r>
              <a:rPr lang="de-CH" sz="3800" dirty="0">
                <a:latin typeface="Algerian" panose="04020705040A02060702" pitchFamily="82" charset="0"/>
              </a:rPr>
              <a:t>The </a:t>
            </a:r>
            <a:r>
              <a:rPr lang="de-CH" sz="3800" dirty="0" err="1">
                <a:latin typeface="Algerian" panose="04020705040A02060702" pitchFamily="82" charset="0"/>
              </a:rPr>
              <a:t>balvenie</a:t>
            </a:r>
            <a:r>
              <a:rPr lang="de-CH" sz="3800" dirty="0">
                <a:latin typeface="Algerian" panose="04020705040A02060702" pitchFamily="82" charset="0"/>
              </a:rPr>
              <a:t> </a:t>
            </a:r>
            <a:r>
              <a:rPr lang="de-CH" sz="3800" dirty="0" err="1">
                <a:latin typeface="Algerian" panose="04020705040A02060702" pitchFamily="82" charset="0"/>
              </a:rPr>
              <a:t>Estd</a:t>
            </a:r>
            <a:r>
              <a:rPr lang="de-CH" sz="3800" dirty="0">
                <a:latin typeface="Algerian" panose="04020705040A02060702" pitchFamily="82" charset="0"/>
              </a:rPr>
              <a:t>. 1892        Speyside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94" y="1174069"/>
            <a:ext cx="1279176" cy="901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210" y="1174069"/>
            <a:ext cx="1274174" cy="902286"/>
          </a:xfrm>
          <a:prstGeom prst="rect">
            <a:avLst/>
          </a:prstGeom>
        </p:spPr>
      </p:pic>
      <p:pic>
        <p:nvPicPr>
          <p:cNvPr id="8" name="Grafik 7" descr="Ein Bild, das Gras, draußen, Himmel, Feld enthält.&#10;&#10;Automatisch generierte Beschreibung">
            <a:extLst>
              <a:ext uri="{FF2B5EF4-FFF2-40B4-BE49-F238E27FC236}">
                <a16:creationId xmlns:a16="http://schemas.microsoft.com/office/drawing/2014/main" xmlns="" id="{B79C1C03-382F-4792-A7C3-0CB6AFF270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8" y="3280157"/>
            <a:ext cx="5690275" cy="340847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E95E9E8A-FEE9-4F4B-A5EE-9009DFB851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500" y="3280157"/>
            <a:ext cx="4543497" cy="340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24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5375"/>
          </a:xfrm>
        </p:spPr>
        <p:txBody>
          <a:bodyPr/>
          <a:lstStyle/>
          <a:p>
            <a:r>
              <a:rPr lang="de-CH" dirty="0">
                <a:latin typeface="Algerian" panose="04020705040A02060702" pitchFamily="82" charset="0"/>
              </a:rPr>
              <a:t>SEVENTEEN DRAMS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2179444"/>
            <a:ext cx="9144000" cy="1655762"/>
          </a:xfrm>
        </p:spPr>
        <p:txBody>
          <a:bodyPr>
            <a:noAutofit/>
          </a:bodyPr>
          <a:lstStyle/>
          <a:p>
            <a:r>
              <a:rPr lang="de-CH" sz="3800" dirty="0" err="1">
                <a:latin typeface="Algerian" panose="04020705040A02060702" pitchFamily="82" charset="0"/>
              </a:rPr>
              <a:t>Balvenie</a:t>
            </a:r>
            <a:r>
              <a:rPr lang="de-CH" sz="3800" dirty="0">
                <a:latin typeface="Algerian" panose="04020705040A02060702" pitchFamily="82" charset="0"/>
              </a:rPr>
              <a:t> double </a:t>
            </a:r>
            <a:r>
              <a:rPr lang="de-CH" sz="3800" dirty="0" err="1">
                <a:latin typeface="Algerian" panose="04020705040A02060702" pitchFamily="82" charset="0"/>
              </a:rPr>
              <a:t>wood</a:t>
            </a:r>
            <a:r>
              <a:rPr lang="de-CH" sz="3800" dirty="0">
                <a:latin typeface="Algerian" panose="04020705040A02060702" pitchFamily="82" charset="0"/>
              </a:rPr>
              <a:t> 17y0           43%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94" y="1174069"/>
            <a:ext cx="1279176" cy="901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210" y="1174069"/>
            <a:ext cx="1274174" cy="902286"/>
          </a:xfrm>
          <a:prstGeom prst="rect">
            <a:avLst/>
          </a:prstGeom>
        </p:spPr>
      </p:pic>
      <p:pic>
        <p:nvPicPr>
          <p:cNvPr id="7" name="Grafik 6" descr="Ein Bild, das Text, Flasche, Tisch, drinnen enthält.&#10;&#10;Automatisch generierte Beschreibung">
            <a:extLst>
              <a:ext uri="{FF2B5EF4-FFF2-40B4-BE49-F238E27FC236}">
                <a16:creationId xmlns:a16="http://schemas.microsoft.com/office/drawing/2014/main" xmlns="" id="{A5BEFE30-CBED-4336-A9DE-711C3D166E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383" y="3203619"/>
            <a:ext cx="4795234" cy="359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34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5375"/>
          </a:xfrm>
        </p:spPr>
        <p:txBody>
          <a:bodyPr/>
          <a:lstStyle/>
          <a:p>
            <a:r>
              <a:rPr lang="de-CH" dirty="0">
                <a:latin typeface="Algerian" panose="04020705040A02060702" pitchFamily="82" charset="0"/>
              </a:rPr>
              <a:t>SEVENTEEN DRAMS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2221649"/>
            <a:ext cx="9144000" cy="1655762"/>
          </a:xfrm>
        </p:spPr>
        <p:txBody>
          <a:bodyPr>
            <a:noAutofit/>
          </a:bodyPr>
          <a:lstStyle/>
          <a:p>
            <a:r>
              <a:rPr lang="de-CH" sz="3800" dirty="0">
                <a:latin typeface="Algerian" panose="04020705040A02060702" pitchFamily="82" charset="0"/>
              </a:rPr>
              <a:t>The </a:t>
            </a:r>
            <a:r>
              <a:rPr lang="de-CH" sz="3800" dirty="0" err="1">
                <a:latin typeface="Algerian" panose="04020705040A02060702" pitchFamily="82" charset="0"/>
              </a:rPr>
              <a:t>balvenie</a:t>
            </a:r>
            <a:r>
              <a:rPr lang="de-CH" sz="3800" dirty="0">
                <a:latin typeface="Algerian" panose="04020705040A02060702" pitchFamily="82" charset="0"/>
              </a:rPr>
              <a:t> </a:t>
            </a:r>
            <a:r>
              <a:rPr lang="de-CH" sz="3800" dirty="0" err="1">
                <a:latin typeface="Algerian" panose="04020705040A02060702" pitchFamily="82" charset="0"/>
              </a:rPr>
              <a:t>Estd</a:t>
            </a:r>
            <a:r>
              <a:rPr lang="de-CH" sz="3800" dirty="0">
                <a:latin typeface="Algerian" panose="04020705040A02060702" pitchFamily="82" charset="0"/>
              </a:rPr>
              <a:t>. 1892        Speyside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94" y="1174069"/>
            <a:ext cx="1279176" cy="901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210" y="1174069"/>
            <a:ext cx="1274174" cy="902286"/>
          </a:xfrm>
          <a:prstGeom prst="rect">
            <a:avLst/>
          </a:prstGeom>
        </p:spPr>
      </p:pic>
      <p:pic>
        <p:nvPicPr>
          <p:cNvPr id="8" name="Grafik 7" descr="Ein Bild, das Flasche, drinnen enthält.&#10;&#10;Automatisch generierte Beschreibung">
            <a:extLst>
              <a:ext uri="{FF2B5EF4-FFF2-40B4-BE49-F238E27FC236}">
                <a16:creationId xmlns:a16="http://schemas.microsoft.com/office/drawing/2014/main" xmlns="" id="{EDE2BBB1-E51A-4275-84C8-2CD2F5289C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69" y="2733905"/>
            <a:ext cx="2676659" cy="4014989"/>
          </a:xfrm>
          <a:prstGeom prst="rect">
            <a:avLst/>
          </a:prstGeom>
        </p:spPr>
      </p:pic>
      <p:pic>
        <p:nvPicPr>
          <p:cNvPr id="11" name="Grafik 10" descr="Ein Bild, das Himmel, Gras, draußen, Gebäude enthält.&#10;&#10;Automatisch generierte Beschreibung">
            <a:extLst>
              <a:ext uri="{FF2B5EF4-FFF2-40B4-BE49-F238E27FC236}">
                <a16:creationId xmlns:a16="http://schemas.microsoft.com/office/drawing/2014/main" xmlns="" id="{88230664-6FC3-4FA0-A1B6-C5A7AF065F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530" y="3325001"/>
            <a:ext cx="5136256" cy="341275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C7ED1FD4-5426-428D-A3D4-1EE705D5B2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8923" y="2814398"/>
            <a:ext cx="2950872" cy="393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24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5375"/>
          </a:xfrm>
        </p:spPr>
        <p:txBody>
          <a:bodyPr/>
          <a:lstStyle/>
          <a:p>
            <a:r>
              <a:rPr lang="de-CH" dirty="0">
                <a:latin typeface="Algerian" panose="04020705040A02060702" pitchFamily="82" charset="0"/>
              </a:rPr>
              <a:t>SEVENTEEN DRAMS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2179444"/>
            <a:ext cx="9144000" cy="1655762"/>
          </a:xfrm>
        </p:spPr>
        <p:txBody>
          <a:bodyPr>
            <a:noAutofit/>
          </a:bodyPr>
          <a:lstStyle/>
          <a:p>
            <a:r>
              <a:rPr lang="de-CH" sz="3800" dirty="0" err="1">
                <a:latin typeface="Algerian" panose="04020705040A02060702" pitchFamily="82" charset="0"/>
              </a:rPr>
              <a:t>Balvenie</a:t>
            </a:r>
            <a:r>
              <a:rPr lang="de-CH" sz="3800" dirty="0">
                <a:latin typeface="Algerian" panose="04020705040A02060702" pitchFamily="82" charset="0"/>
              </a:rPr>
              <a:t> «a </a:t>
            </a:r>
            <a:r>
              <a:rPr lang="de-CH" sz="3800" dirty="0" err="1">
                <a:latin typeface="Algerian" panose="04020705040A02060702" pitchFamily="82" charset="0"/>
              </a:rPr>
              <a:t>day</a:t>
            </a:r>
            <a:r>
              <a:rPr lang="de-CH" sz="3800" dirty="0">
                <a:latin typeface="Algerian" panose="04020705040A02060702" pitchFamily="82" charset="0"/>
              </a:rPr>
              <a:t> </a:t>
            </a:r>
            <a:r>
              <a:rPr lang="de-CH" sz="3800" dirty="0" err="1">
                <a:latin typeface="Algerian" panose="04020705040A02060702" pitchFamily="82" charset="0"/>
              </a:rPr>
              <a:t>of</a:t>
            </a:r>
            <a:r>
              <a:rPr lang="de-CH" sz="3800" dirty="0">
                <a:latin typeface="Algerian" panose="04020705040A02060702" pitchFamily="82" charset="0"/>
              </a:rPr>
              <a:t> </a:t>
            </a:r>
            <a:r>
              <a:rPr lang="de-CH" sz="3800" dirty="0" err="1">
                <a:latin typeface="Algerian" panose="04020705040A02060702" pitchFamily="82" charset="0"/>
              </a:rPr>
              <a:t>dark</a:t>
            </a:r>
            <a:r>
              <a:rPr lang="de-CH" sz="3800" dirty="0">
                <a:latin typeface="Algerian" panose="04020705040A02060702" pitchFamily="82" charset="0"/>
              </a:rPr>
              <a:t> </a:t>
            </a:r>
            <a:r>
              <a:rPr lang="de-CH" sz="3800" dirty="0" err="1">
                <a:latin typeface="Algerian" panose="04020705040A02060702" pitchFamily="82" charset="0"/>
              </a:rPr>
              <a:t>barley</a:t>
            </a:r>
            <a:r>
              <a:rPr lang="de-CH" sz="3800" dirty="0">
                <a:latin typeface="Algerian" panose="04020705040A02060702" pitchFamily="82" charset="0"/>
              </a:rPr>
              <a:t>»     26yo  47.8%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94" y="1174069"/>
            <a:ext cx="1279176" cy="901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210" y="1174069"/>
            <a:ext cx="1274174" cy="902286"/>
          </a:xfrm>
          <a:prstGeom prst="rect">
            <a:avLst/>
          </a:prstGeom>
        </p:spPr>
      </p:pic>
      <p:pic>
        <p:nvPicPr>
          <p:cNvPr id="7" name="Grafik 6" descr="Ein Bild, das Text, Flasche, aus Holz, Getränk enthält.&#10;&#10;Automatisch generierte Beschreibung">
            <a:extLst>
              <a:ext uri="{FF2B5EF4-FFF2-40B4-BE49-F238E27FC236}">
                <a16:creationId xmlns:a16="http://schemas.microsoft.com/office/drawing/2014/main" xmlns="" id="{32E74957-18BF-4897-A36E-5A16A07195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943" y="3213273"/>
            <a:ext cx="4808113" cy="360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3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Macintosh PowerPoint</Application>
  <PresentationFormat>Breitbild</PresentationFormat>
  <Paragraphs>33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Office</vt:lpstr>
      <vt:lpstr>SEVENTEEN DRAMS</vt:lpstr>
      <vt:lpstr>SEVENTEEN DRAMS</vt:lpstr>
      <vt:lpstr>SEVENTEEN DRAMS</vt:lpstr>
      <vt:lpstr>SEVENTEEN DRAMS</vt:lpstr>
      <vt:lpstr>SEVENTEEN DRAMS</vt:lpstr>
      <vt:lpstr>SEVENTEEN DRAMS</vt:lpstr>
      <vt:lpstr>SEVENTEEN DRAMS</vt:lpstr>
      <vt:lpstr>SEVENTEEN DRAMS</vt:lpstr>
      <vt:lpstr>SEVENTEEN DRAMS</vt:lpstr>
      <vt:lpstr>SEVENTEEN DRAMS</vt:lpstr>
      <vt:lpstr>SEVENTEEN DRAMS</vt:lpstr>
      <vt:lpstr>SEVENTEEN DRAMS</vt:lpstr>
      <vt:lpstr>SEVENTEEN DRAMS</vt:lpstr>
      <vt:lpstr>SEVENTEEN DRAMS</vt:lpstr>
      <vt:lpstr>SEVENTEEN DRAMS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SEVENTEEN DRAMS</dc:title>
  <dc:creator>Martin Hermann</dc:creator>
  <cp:lastModifiedBy>Microsoft Office-Anwender</cp:lastModifiedBy>
  <cp:revision>128</cp:revision>
  <dcterms:created xsi:type="dcterms:W3CDTF">2020-05-04T10:56:37Z</dcterms:created>
  <dcterms:modified xsi:type="dcterms:W3CDTF">2021-01-30T17:04:58Z</dcterms:modified>
</cp:coreProperties>
</file>